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18" d="100"/>
          <a:sy n="18" d="100"/>
        </p:scale>
        <p:origin x="31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3923671140355349"/>
          <c:y val="1.29515052810527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Households Reporting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EB4-4C59-8B75-00D786B98870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2EB4-4C59-8B75-00D786B98870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EB4-4C59-8B75-00D786B98870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EB4-4C59-8B75-00D786B9887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Pressure related problems</c:v>
                </c:pt>
                <c:pt idx="1">
                  <c:v>No pressure related problems</c:v>
                </c:pt>
                <c:pt idx="2">
                  <c:v>Protection fitted by SE Water</c:v>
                </c:pt>
                <c:pt idx="3">
                  <c:v>No response to questionnaire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</c:v>
                </c:pt>
                <c:pt idx="1">
                  <c:v>23</c:v>
                </c:pt>
                <c:pt idx="2">
                  <c:v>3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B4-4C59-8B75-00D786B9887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Households Reporting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D64-4ECA-9847-D2BAE5522455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D64-4ECA-9847-D2BAE5522455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D64-4ECA-9847-D2BAE5522455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D64-4ECA-9847-D2BAE552245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Pressure related problems</c:v>
                </c:pt>
                <c:pt idx="1">
                  <c:v>No pressure related problems</c:v>
                </c:pt>
                <c:pt idx="2">
                  <c:v>Protection fitted by SE Water</c:v>
                </c:pt>
                <c:pt idx="3">
                  <c:v>No response to questionnaire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21</c:v>
                </c:pt>
                <c:pt idx="3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64-4ECA-9847-D2BAE552245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No. households with pressure related problems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5-8 Bar</c:v>
                </c:pt>
                <c:pt idx="1">
                  <c:v>8-10 Bar</c:v>
                </c:pt>
                <c:pt idx="2">
                  <c:v>10-12 Bar</c:v>
                </c:pt>
                <c:pt idx="3">
                  <c:v>12-14 Bar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8B-4784-9B16-847813E6E1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 of households in pressure range with problems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5-8 Bar</c:v>
                </c:pt>
                <c:pt idx="1">
                  <c:v>8-10 Bar</c:v>
                </c:pt>
                <c:pt idx="2">
                  <c:v>10-12 Bar</c:v>
                </c:pt>
                <c:pt idx="3">
                  <c:v>12-14 Bar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5.8</c:v>
                </c:pt>
                <c:pt idx="1">
                  <c:v>15.4</c:v>
                </c:pt>
                <c:pt idx="2">
                  <c:v>12.5</c:v>
                </c:pt>
                <c:pt idx="3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8B-4784-9B16-847813E6E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83007775"/>
        <c:axId val="2106471135"/>
      </c:barChart>
      <c:catAx>
        <c:axId val="19830077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6471135"/>
        <c:crosses val="autoZero"/>
        <c:auto val="1"/>
        <c:lblAlgn val="ctr"/>
        <c:lblOffset val="100"/>
        <c:noMultiLvlLbl val="0"/>
      </c:catAx>
      <c:valAx>
        <c:axId val="2106471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30077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DD4FF-10AF-5D5A-0ECE-497E32C6CD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E84DF0-1B1E-CE9A-9C4F-77C906D52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46CA2-EE54-640A-44D6-70FB49F93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D5CC-548B-4F39-BA20-972C3C6CE891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E7566-BBF4-1E9E-90F9-C8F0756E2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03414-023B-8B12-522F-3A463D1C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E59C-52A2-4CDD-9DAD-3DF65A43C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741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1208E-2996-DF42-7D00-E9C24B1A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A5F36-4968-3229-3C3D-BBEA35C80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DBEFD-2C93-4167-DB7E-CFF9FC04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D5CC-548B-4F39-BA20-972C3C6CE891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9C190-BBE2-0917-4F06-B4F2C2627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EF247-219D-2721-6368-53C0FEB22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E59C-52A2-4CDD-9DAD-3DF65A43C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57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7DCE1D-F657-4C05-600E-CBB0A77C39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BEBC34-4405-E6D3-2EEC-03A298C43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B721B-DF97-F729-31AB-04BA3FDC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D5CC-548B-4F39-BA20-972C3C6CE891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5C371-9C4F-1AD9-D458-663B8B7C5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D3CF1-2326-1473-DD17-36145FFF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E59C-52A2-4CDD-9DAD-3DF65A43C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34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66E47-6408-1F76-3E41-11B0C2D7C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FC79C-C243-BF8E-710D-888D9663A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E3507-E572-3F3A-618C-DDBC7F3B9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D5CC-548B-4F39-BA20-972C3C6CE891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E425C-6AB3-F5CB-5D3C-D9CD95769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C9156-2C47-3203-6748-997685251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E59C-52A2-4CDD-9DAD-3DF65A43C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90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EEC7B-3CA9-A279-A338-B2938D5B9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846E7-B94C-1652-65C5-9E8827D48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FBE33-241E-9104-AC1D-85FDA0B08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D5CC-548B-4F39-BA20-972C3C6CE891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38814-008B-E697-51A3-18A09B376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24D90-BFB1-1449-AB74-4BAB79C4C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E59C-52A2-4CDD-9DAD-3DF65A43C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829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EC44A-AF09-DE6E-019C-84B7EB2E7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F0B6F-B09E-2C17-C67C-361E9A79C6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99223A-01AC-F43D-72F3-824576C41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4DA026-F9E2-5756-33CF-F53598CFC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D5CC-548B-4F39-BA20-972C3C6CE891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916995-B9F8-9369-505B-D8A98499A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C9EE6-F599-E813-D961-E75D6FE55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E59C-52A2-4CDD-9DAD-3DF65A43C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22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4B1DC-6F27-C8C5-B34C-EE0BB7BE5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23DF2F-F0F3-FD90-FC2F-4E58DE688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B96AF-5E8D-8091-9F03-8155C5943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56B07F-A6DE-E9AC-6456-247C7E046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450D93-50C0-5526-1C03-390BC01544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DD14A1-5A6A-0662-6CE8-F5BA6FA8B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D5CC-548B-4F39-BA20-972C3C6CE891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9116BD-D503-8358-6DC9-2DF6D47DC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E83683-2DFA-B8C8-F169-E5E6CBDD5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E59C-52A2-4CDD-9DAD-3DF65A43C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66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0D920-4BA5-BED1-3B25-D9033676D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DD1A09-7525-1B11-A627-7054E2755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D5CC-548B-4F39-BA20-972C3C6CE891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F3100B-EDEF-5434-1A4E-514A77EB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CC39C7-AD8F-731A-88A9-F6C4FEF4A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E59C-52A2-4CDD-9DAD-3DF65A43C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32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58627F-BEED-5B83-73E9-589E0255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D5CC-548B-4F39-BA20-972C3C6CE891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ECECC1-493D-326C-F157-38F755738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49ABD-709D-CE70-B1D8-7D451E233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E59C-52A2-4CDD-9DAD-3DF65A43C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039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AA76E-6507-DE0A-BF18-B21368EC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A77EC-8FCA-5E3F-DAEA-79C0BAE02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A961A2-D835-7F7A-16DB-6F2843C0C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72B29-69DA-1137-D2C3-1D2AC47C0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D5CC-548B-4F39-BA20-972C3C6CE891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E08A19-A075-E836-CF82-12B9FA883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47978-FB61-4664-4373-0AD633F4B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E59C-52A2-4CDD-9DAD-3DF65A43C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52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7D6A0-77D8-C633-CB21-36E03FDBE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1501AB-F546-C585-0365-A34BFEE384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18D175-493E-A559-E977-F9A67ED6A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19ADC-0D09-1962-3169-D72120E6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D5CC-548B-4F39-BA20-972C3C6CE891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B5A9E-259C-FA26-ED94-3EB67CB5B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37758F-856F-3088-8DBA-8D5CAFDF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AE59C-52A2-4CDD-9DAD-3DF65A43C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18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9F079E-0BF2-C4F7-8B8B-D8434A21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AC354-A118-00D1-6435-BE43BAA9E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55C32-096F-7BA0-468B-78C3388E6B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9D5CC-548B-4F39-BA20-972C3C6CE891}" type="datetimeFigureOut">
              <a:rPr lang="en-GB" smtClean="0"/>
              <a:t>26/01/2024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90800-BD62-3503-7E7F-8EDF773A6E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BD818-DA46-BE47-7477-B054C61775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AE59C-52A2-4CDD-9DAD-3DF65A43C1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73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fwat.gov.uk/households/supply-and-standards/standards-of-service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8DFC737-E213-DE4A-24B7-B286A850C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BEECH WATER PRESSURE PROJECT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2BE92B-323A-462D-7EB5-A250DBA1ABB7}"/>
              </a:ext>
            </a:extLst>
          </p:cNvPr>
          <p:cNvSpPr txBox="1"/>
          <p:nvPr/>
        </p:nvSpPr>
        <p:spPr>
          <a:xfrm>
            <a:off x="1647222" y="2126571"/>
            <a:ext cx="8627683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/>
              <a:t>Survey Response – Key headlines</a:t>
            </a: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50% response 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20.4% of ALL households have had problems associated</a:t>
            </a:r>
          </a:p>
          <a:p>
            <a:r>
              <a:rPr lang="en-GB" sz="2800" dirty="0"/>
              <a:t>	 with high water supply pressure</a:t>
            </a:r>
            <a:br>
              <a:rPr lang="en-GB" sz="2800" dirty="0"/>
            </a:b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Typical damage and repair costs £1000 - £3000</a:t>
            </a:r>
          </a:p>
          <a:p>
            <a:r>
              <a:rPr lang="en-GB" sz="2800" dirty="0"/>
              <a:t>	(highest estimated at £40k)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3838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A5577-C444-BD7C-ABA2-68E2A8137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4205"/>
            <a:ext cx="10515600" cy="1325563"/>
          </a:xfrm>
        </p:spPr>
        <p:txBody>
          <a:bodyPr/>
          <a:lstStyle/>
          <a:p>
            <a:r>
              <a:rPr lang="en-GB" b="1" dirty="0"/>
              <a:t>Water supply pressure “heat map”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417CB5-B3AE-F61C-3631-223D5EBDA6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626" y="1381900"/>
            <a:ext cx="9484249" cy="5295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6874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388AC-E7A8-203E-57F7-BABC658E0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Supply Pressure segmentation - results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ECD8E7-A7E1-6206-956A-CE4A3D7D4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415" y="1895474"/>
            <a:ext cx="9058541" cy="493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579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E9DFB14-C002-2769-06B1-DB1F5D6CC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473" y="355600"/>
            <a:ext cx="11028783" cy="69875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800" b="1" dirty="0">
                <a:latin typeface="+mn-lt"/>
              </a:rPr>
              <a:t>BEECH WATER SUPPLY QUESTIONNAIRE</a:t>
            </a:r>
            <a:br>
              <a:rPr lang="en-GB" sz="2800" b="1" dirty="0">
                <a:latin typeface="+mn-lt"/>
              </a:rPr>
            </a:br>
            <a:r>
              <a:rPr lang="en-GB" sz="2800" b="1" dirty="0">
                <a:latin typeface="+mn-lt"/>
              </a:rPr>
              <a:t>COMPARISON OF PROBLEM INCIDENCE AT DIFFERENT WATER SUPPLY PRESSURES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C74829-8CEF-B1EF-EF6F-E00A11016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7781" y="1307933"/>
            <a:ext cx="5157787" cy="483539"/>
          </a:xfrm>
        </p:spPr>
        <p:txBody>
          <a:bodyPr/>
          <a:lstStyle/>
          <a:p>
            <a:r>
              <a:rPr lang="en-GB" dirty="0"/>
              <a:t>Supply @ 12+ bar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6A6FEA00-AA93-305D-047F-CE2B0ABCD7D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29567907"/>
              </p:ext>
            </p:extLst>
          </p:nvPr>
        </p:nvGraphicFramePr>
        <p:xfrm>
          <a:off x="862014" y="1791472"/>
          <a:ext cx="5157787" cy="4024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B8B84A9-58B2-8A85-C64D-8B2A1CB4EB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93503" y="1317287"/>
            <a:ext cx="5183188" cy="483539"/>
          </a:xfrm>
        </p:spPr>
        <p:txBody>
          <a:bodyPr/>
          <a:lstStyle/>
          <a:p>
            <a:r>
              <a:rPr lang="en-GB" dirty="0"/>
              <a:t>Supply @ &lt;8 bar</a:t>
            </a:r>
          </a:p>
        </p:txBody>
      </p:sp>
      <p:graphicFrame>
        <p:nvGraphicFramePr>
          <p:cNvPr id="12" name="Content Placeholder 10">
            <a:extLst>
              <a:ext uri="{FF2B5EF4-FFF2-40B4-BE49-F238E27FC236}">
                <a16:creationId xmlns:a16="http://schemas.microsoft.com/office/drawing/2014/main" id="{60B6E2E6-FB46-F550-0598-09D774A56D98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611892"/>
              </p:ext>
            </p:extLst>
          </p:nvPr>
        </p:nvGraphicFramePr>
        <p:xfrm>
          <a:off x="6284173" y="1810134"/>
          <a:ext cx="5183188" cy="4024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01A0F20F-B2A3-42E1-2961-79097883FE87}"/>
              </a:ext>
            </a:extLst>
          </p:cNvPr>
          <p:cNvSpPr txBox="1"/>
          <p:nvPr/>
        </p:nvSpPr>
        <p:spPr>
          <a:xfrm>
            <a:off x="934273" y="6036903"/>
            <a:ext cx="104247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Over 5 times more households in Beech have had leaks and other problems where supply pressure is highest.</a:t>
            </a:r>
          </a:p>
          <a:p>
            <a:pPr algn="ctr"/>
            <a:r>
              <a:rPr lang="en-GB" dirty="0"/>
              <a:t>A supply pressure of &lt;8bar is the norm for most UK households.</a:t>
            </a:r>
          </a:p>
        </p:txBody>
      </p:sp>
    </p:spTree>
    <p:extLst>
      <p:ext uri="{BB962C8B-B14F-4D97-AF65-F5344CB8AC3E}">
        <p14:creationId xmlns:p14="http://schemas.microsoft.com/office/powerpoint/2010/main" val="4156764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38918-90C8-C98B-B9C4-86A611576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868"/>
            <a:ext cx="10515600" cy="1325563"/>
          </a:xfrm>
        </p:spPr>
        <p:txBody>
          <a:bodyPr>
            <a:normAutofit/>
          </a:bodyPr>
          <a:lstStyle/>
          <a:p>
            <a:r>
              <a:rPr lang="en-GB" sz="2800" b="1" dirty="0"/>
              <a:t>Households with pressure related problems at different supply pressures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09C2457-AAE4-67D4-AACB-B142833699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7996685"/>
              </p:ext>
            </p:extLst>
          </p:nvPr>
        </p:nvGraphicFramePr>
        <p:xfrm>
          <a:off x="2032000" y="126084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4440D54-4755-9F2B-DC8B-0BA966CD7706}"/>
              </a:ext>
            </a:extLst>
          </p:cNvPr>
          <p:cNvSpPr txBox="1"/>
          <p:nvPr/>
        </p:nvSpPr>
        <p:spPr>
          <a:xfrm>
            <a:off x="3452326" y="5412486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913301-CF0E-32AE-0B69-E6B74550DD9A}"/>
              </a:ext>
            </a:extLst>
          </p:cNvPr>
          <p:cNvSpPr txBox="1"/>
          <p:nvPr/>
        </p:nvSpPr>
        <p:spPr>
          <a:xfrm>
            <a:off x="5368212" y="4323915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36CDFF-312B-E533-EB96-A9372258BBBA}"/>
              </a:ext>
            </a:extLst>
          </p:cNvPr>
          <p:cNvSpPr txBox="1"/>
          <p:nvPr/>
        </p:nvSpPr>
        <p:spPr>
          <a:xfrm>
            <a:off x="7265436" y="4578951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618ACA-E38D-022D-D4AE-468C5774F711}"/>
              </a:ext>
            </a:extLst>
          </p:cNvPr>
          <p:cNvSpPr txBox="1"/>
          <p:nvPr/>
        </p:nvSpPr>
        <p:spPr>
          <a:xfrm>
            <a:off x="9162661" y="2473343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950244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238BA-2AB3-FEB6-FAF2-916CF076B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23" y="54201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/>
              <a:t>Water Supply – Regulations &amp; Technical Standards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21B644-9276-850C-58D0-C58D6E65A9FF}"/>
              </a:ext>
            </a:extLst>
          </p:cNvPr>
          <p:cNvSpPr txBox="1"/>
          <p:nvPr/>
        </p:nvSpPr>
        <p:spPr>
          <a:xfrm>
            <a:off x="897623" y="1379764"/>
            <a:ext cx="10083566" cy="5297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GSS Regulation – on Low Pressure:</a:t>
            </a: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company must maintain a minimum pressure in the communication pipe of seven metres static head (0.7 bar)</a:t>
            </a: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OFWAT statement on High Pressure: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“Water companies should make sure that high water pressure does not cause damage to a customer’s property if the customer’s fittings meet </a:t>
            </a:r>
            <a:r>
              <a:rPr lang="en-GB" sz="28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normal standards.</a:t>
            </a:r>
            <a:r>
              <a:rPr lang="en-GB" sz="28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n-GB" sz="2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Relevant British Standards: </a:t>
            </a:r>
            <a:r>
              <a:rPr lang="en-GB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 EN 12201-2:2011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Maximum Working Pressure of 25mm blue pipe = 12.5 bar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[Note</a:t>
            </a:r>
            <a:r>
              <a:rPr lang="en-GB" sz="2000" kern="1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SE Water documentation states 10 bar]</a:t>
            </a:r>
            <a:endParaRPr lang="en-GB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658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97F02-1FD3-F4A2-6FA5-0FF7FBCD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Conclusions and Recommendations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C9AFF0-A84C-EDC8-4CAA-8F5D9B2D8FAA}"/>
              </a:ext>
            </a:extLst>
          </p:cNvPr>
          <p:cNvSpPr txBox="1"/>
          <p:nvPr/>
        </p:nvSpPr>
        <p:spPr>
          <a:xfrm>
            <a:off x="953549" y="1862356"/>
            <a:ext cx="1028490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SE Water have stated that they supply water at 13-14 bar from their pumping station</a:t>
            </a:r>
          </a:p>
          <a:p>
            <a:endParaRPr lang="en-GB" sz="2000" dirty="0"/>
          </a:p>
          <a:p>
            <a:r>
              <a:rPr lang="en-GB" sz="2000" dirty="0"/>
              <a:t>Customer pipework is rated at 12.5 bar. [SE Water recommend 10 bar max.]</a:t>
            </a:r>
          </a:p>
          <a:p>
            <a:endParaRPr lang="en-GB" sz="2000" dirty="0"/>
          </a:p>
          <a:p>
            <a:r>
              <a:rPr lang="en-GB" sz="2000" dirty="0"/>
              <a:t>There is no surprise that we have a problem in the lower end of Beech</a:t>
            </a:r>
          </a:p>
          <a:p>
            <a:endParaRPr lang="en-GB" sz="2000" dirty="0"/>
          </a:p>
          <a:p>
            <a:r>
              <a:rPr lang="en-GB" sz="2000" dirty="0"/>
              <a:t>RECOMMENDATION:</a:t>
            </a:r>
          </a:p>
          <a:p>
            <a:endParaRPr lang="en-GB" sz="2000" dirty="0"/>
          </a:p>
          <a:p>
            <a:r>
              <a:rPr lang="en-GB" sz="2000" dirty="0"/>
              <a:t>The Parish Council re-engage with SE Water to explain our work and findings: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Request they respond in a timely manner (waited 6 months and counting)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Strongly request that they address the supply pressure situation at 12+ bar households </a:t>
            </a:r>
          </a:p>
          <a:p>
            <a:r>
              <a:rPr lang="en-GB" sz="2000"/>
              <a:t>     (</a:t>
            </a:r>
            <a:r>
              <a:rPr lang="en-GB" sz="2000" dirty="0"/>
              <a:t>or even 10+ bar households)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Suggest the offer to fit PRV’s at the meter output to protect customer owned pipework.</a:t>
            </a:r>
          </a:p>
        </p:txBody>
      </p:sp>
    </p:spTree>
    <p:extLst>
      <p:ext uri="{BB962C8B-B14F-4D97-AF65-F5344CB8AC3E}">
        <p14:creationId xmlns:p14="http://schemas.microsoft.com/office/powerpoint/2010/main" val="668164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BEECH WATER PRESSURE PROJECT</vt:lpstr>
      <vt:lpstr>Water supply pressure “heat map”</vt:lpstr>
      <vt:lpstr>Supply Pressure segmentation - results</vt:lpstr>
      <vt:lpstr>BEECH WATER SUPPLY QUESTIONNAIRE COMPARISON OF PROBLEM INCIDENCE AT DIFFERENT WATER SUPPLY PRESSURES</vt:lpstr>
      <vt:lpstr>Households with pressure related problems at different supply pressures</vt:lpstr>
      <vt:lpstr>Water Supply – Regulations &amp; Technical Standards</vt:lpstr>
      <vt:lpstr>Conclusions and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BEECH WATER SUPPLY QUESTIONNAIRE COMPARISON OF PROBLEM INCIDENCE AT DIFFERENT WATER SUPPLY PRESSURES</dc:title>
  <dc:creator>Nick Ward</dc:creator>
  <cp:lastModifiedBy>Beech Parish Council</cp:lastModifiedBy>
  <cp:revision>2</cp:revision>
  <dcterms:created xsi:type="dcterms:W3CDTF">2024-01-14T19:38:51Z</dcterms:created>
  <dcterms:modified xsi:type="dcterms:W3CDTF">2024-01-26T17:01:02Z</dcterms:modified>
</cp:coreProperties>
</file>